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1"/>
  </p:sldMasterIdLst>
  <p:sldIdLst>
    <p:sldId id="256" r:id="rId2"/>
    <p:sldId id="257" r:id="rId3"/>
    <p:sldId id="258" r:id="rId4"/>
    <p:sldId id="261" r:id="rId5"/>
    <p:sldId id="262" r:id="rId6"/>
    <p:sldId id="263" r:id="rId7"/>
    <p:sldId id="264" r:id="rId8"/>
    <p:sldId id="268" r:id="rId9"/>
    <p:sldId id="265" r:id="rId10"/>
    <p:sldId id="266" r:id="rId11"/>
    <p:sldId id="267" r:id="rId12"/>
    <p:sldId id="259" r:id="rId13"/>
    <p:sldId id="260"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6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045E402C-9599-964F-8385-EA4F8942E2FF}" type="datetimeFigureOut">
              <a:rPr lang="en-US" smtClean="0"/>
              <a:pPr/>
              <a:t>10/7/13</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045E402C-9599-964F-8385-EA4F8942E2FF}" type="datetimeFigureOut">
              <a:rPr lang="en-US" smtClean="0"/>
              <a:pPr/>
              <a:t>10/7/13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09CDE8-AF7D-8546-BBBA-3CF136938539}" type="slidenum">
              <a:rPr lang="en-US" smtClean="0"/>
              <a:pPr/>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4890247"/>
            <a:ext cx="164592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45E402C-9599-964F-8385-EA4F8942E2FF}" type="datetimeFigureOut">
              <a:rPr lang="en-US" smtClean="0"/>
              <a:pPr/>
              <a:t>10/7/13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9CDE8-AF7D-8546-BBBA-3CF136938539}"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45E402C-9599-964F-8385-EA4F8942E2FF}" type="datetimeFigureOut">
              <a:rPr lang="en-US" smtClean="0"/>
              <a:pPr/>
              <a:t>10/7/13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9CDE8-AF7D-8546-BBBA-3CF136938539}"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6052928" y="3115195"/>
            <a:ext cx="1645920" cy="17041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45E402C-9599-964F-8385-EA4F8942E2FF}" type="datetimeFigureOut">
              <a:rPr lang="en-US" smtClean="0"/>
              <a:pPr/>
              <a:t>10/7/13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9CDE8-AF7D-8546-BBBA-3CF136938539}" type="slidenum">
              <a:rPr lang="en-US" smtClean="0"/>
              <a:pPr/>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5E402C-9599-964F-8385-EA4F8942E2FF}" type="datetimeFigureOut">
              <a:rPr lang="en-US" smtClean="0"/>
              <a:pPr/>
              <a:t>10/7/13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9CDE8-AF7D-8546-BBBA-3CF136938539}" type="slidenum">
              <a:rPr lang="en-US" smtClean="0"/>
              <a:pPr/>
              <a:t>‹#›</a:t>
            </a:fld>
            <a:endParaRPr lang="en-US"/>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45E402C-9599-964F-8385-EA4F8942E2FF}" type="datetimeFigureOut">
              <a:rPr lang="en-US" smtClean="0"/>
              <a:pPr/>
              <a:t>10/7/13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09CDE8-AF7D-8546-BBBA-3CF136938539}"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045E402C-9599-964F-8385-EA4F8942E2FF}" type="datetimeFigureOut">
              <a:rPr lang="en-US" smtClean="0"/>
              <a:pPr/>
              <a:t>10/7/13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09CDE8-AF7D-8546-BBBA-3CF136938539}" type="slidenum">
              <a:rPr lang="en-US" smtClean="0"/>
              <a:pPr/>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45E402C-9599-964F-8385-EA4F8942E2FF}" type="datetimeFigureOut">
              <a:rPr lang="en-US" smtClean="0"/>
              <a:pPr/>
              <a:t>10/7/13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09CDE8-AF7D-8546-BBBA-3CF136938539}" type="slidenum">
              <a:rPr lang="en-US" smtClean="0"/>
              <a:pPr/>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E402C-9599-964F-8385-EA4F8942E2FF}" type="datetimeFigureOut">
              <a:rPr lang="en-US" smtClean="0"/>
              <a:pPr/>
              <a:t>10/7/13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09CDE8-AF7D-8546-BBBA-3CF1369385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5E402C-9599-964F-8385-EA4F8942E2FF}" type="datetimeFigureOut">
              <a:rPr lang="en-US" smtClean="0"/>
              <a:pPr/>
              <a:t>10/7/13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09CDE8-AF7D-8546-BBBA-3CF136938539}"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1664746" y="2286000"/>
            <a:ext cx="164592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045E402C-9599-964F-8385-EA4F8942E2FF}" type="datetimeFigureOut">
              <a:rPr lang="en-US" smtClean="0"/>
              <a:pPr/>
              <a:t>10/7/13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09CDE8-AF7D-8546-BBBA-3CF136938539}"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5804853" y="2286000"/>
            <a:ext cx="164592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8D09CDE8-AF7D-8546-BBBA-3CF136938539}" type="slidenum">
              <a:rPr lang="en-US" smtClean="0"/>
              <a:pPr/>
              <a:t>‹#›</a:t>
            </a:fld>
            <a:endParaRPr lang="en-US"/>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5E402C-9599-964F-8385-EA4F8942E2FF}" type="datetimeFigureOut">
              <a:rPr lang="en-US" smtClean="0"/>
              <a:pPr/>
              <a:t>10/7/13</a:t>
            </a:fld>
            <a:endParaRPr lang="en-US"/>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Improve Your Analysis</a:t>
            </a:r>
            <a:endParaRPr lang="en-US" dirty="0"/>
          </a:p>
        </p:txBody>
      </p:sp>
      <p:sp>
        <p:nvSpPr>
          <p:cNvPr id="3" name="Subtitle 2"/>
          <p:cNvSpPr>
            <a:spLocks noGrp="1"/>
          </p:cNvSpPr>
          <p:nvPr>
            <p:ph type="subTitle" idx="1"/>
          </p:nvPr>
        </p:nvSpPr>
        <p:spPr/>
        <p:txBody>
          <a:bodyPr/>
          <a:lstStyle/>
          <a:p>
            <a:r>
              <a:rPr lang="en-US" dirty="0" smtClean="0"/>
              <a:t>Adapted from a lesson designed by Pat </a:t>
            </a:r>
            <a:r>
              <a:rPr lang="en-US" dirty="0" err="1" smtClean="0"/>
              <a:t>Gaggliani</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Example of Medium Level </a:t>
            </a:r>
            <a:r>
              <a:rPr lang="en-US" sz="2400" dirty="0" smtClean="0"/>
              <a:t>Analysis</a:t>
            </a:r>
            <a:endParaRPr lang="en-US" sz="2400" dirty="0"/>
          </a:p>
        </p:txBody>
      </p:sp>
      <p:sp>
        <p:nvSpPr>
          <p:cNvPr id="3" name="Content Placeholder 2"/>
          <p:cNvSpPr>
            <a:spLocks noGrp="1"/>
          </p:cNvSpPr>
          <p:nvPr>
            <p:ph idx="1"/>
          </p:nvPr>
        </p:nvSpPr>
        <p:spPr/>
        <p:txBody>
          <a:bodyPr/>
          <a:lstStyle/>
          <a:p>
            <a:r>
              <a:rPr lang="en-US" dirty="0" smtClean="0"/>
              <a:t>In the actual cremation process, Shaw describes it as being miraculous, having "a  garnet colored, lovely flame... and my mother became that beautiful fire."  Shaw's attitude portrays no regrets, sadness or remorse.  He explains his mother's cremation with descriptive details of wonderment and happiness.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r>
              <a:rPr lang="en-US" i="1" dirty="0" smtClean="0"/>
              <a:t>[This is an improvement over the Low example in that it does interpret the quote by stating what Shaw’s attitude is. It also states a technique, “descriptive details”.  However, it does NOT  specify particular words from the quote nor does it attempt to explain a connection between particular words and the attitude it posits]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Example of High Level of Analysis</a:t>
            </a:r>
            <a:br>
              <a:rPr lang="en-US" sz="2000" dirty="0" smtClean="0"/>
            </a:br>
            <a:endParaRPr lang="en-US" sz="2000" dirty="0"/>
          </a:p>
        </p:txBody>
      </p:sp>
      <p:sp>
        <p:nvSpPr>
          <p:cNvPr id="3" name="Content Placeholder 2"/>
          <p:cNvSpPr>
            <a:spLocks noGrp="1"/>
          </p:cNvSpPr>
          <p:nvPr>
            <p:ph idx="1"/>
          </p:nvPr>
        </p:nvSpPr>
        <p:spPr/>
        <p:txBody>
          <a:bodyPr/>
          <a:lstStyle/>
          <a:p>
            <a:r>
              <a:rPr lang="en-US" dirty="0" smtClean="0"/>
              <a:t>Shaw uses words throughout this piece that are incongruously juxtaposed to the funeral setting.  Shaw comments about the furnace used to cremate his mother: "...but it is wonderful."  Contrary to convention, "wonderful" is not typically used to describe crematory furnaces, and therefore adds to the whimsical tone...</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i="1" dirty="0" smtClean="0"/>
              <a:t>[ This improves on both the Low &amp; Medium examples because it  </a:t>
            </a:r>
            <a:r>
              <a:rPr lang="en-US" i="1" u="sng" dirty="0" smtClean="0"/>
              <a:t>does</a:t>
            </a:r>
            <a:r>
              <a:rPr lang="en-US" i="1" dirty="0" smtClean="0"/>
              <a:t> attempt to explain how. It not only uses the technical term but specifies its connection to this passage. It puts the quote in a context. It attempts to explain a connection between the technique and the  mood.]</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2. Commentary must show understanding </a:t>
            </a:r>
            <a:r>
              <a:rPr lang="en-US" sz="2400" b="1" dirty="0" smtClean="0"/>
              <a:t>beyond</a:t>
            </a:r>
            <a:r>
              <a:rPr lang="en-US" sz="2400" dirty="0" smtClean="0"/>
              <a:t> the obvious.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LOW-- Shaw makes the furnace sound pleasant by using words like "clean, cool and sunny.”</a:t>
            </a:r>
          </a:p>
          <a:p>
            <a:endParaRPr lang="en-US" dirty="0" smtClean="0"/>
          </a:p>
          <a:p>
            <a:r>
              <a:rPr lang="en-US" dirty="0" smtClean="0"/>
              <a:t>	[</a:t>
            </a:r>
            <a:r>
              <a:rPr lang="en-US" i="1" dirty="0" smtClean="0"/>
              <a:t>Making a connection between” clean, cool &amp; sunny” and “pleasant” requires very little thought or imagination.]</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MEDIUM-- When waiting to see her cremated, he describes the furnace as being "cool, clean and sunny".  By describing it as such, he conveys to his audience that the cremation is also beautiful and not a bad thing.</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This is better than the Low because it does more: it provides a context for the quote; it suggests a connection between the quote and the whole passage (furnace to cremation) and it attempts to explain how the effect is created.</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BETTER-- He uses words such as "wonderful, clean, cool and sunny" to describe the furnace.  He does this not to sound crazy, but to show that where his mother is going is not a bad place.  He is using the furnace  to show his mother's entrance into heaven.  Words such as sunny, miraculously, and beautiful all connote a heavenly aspect to the reader's mind.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This is better than the other two because it actually takes the obvious interpretation (he’s crazy) and explains how Shaw is doing the opposite. It also uses a technical term and deals with higher levels of meaning.</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7654"/>
            <a:ext cx="7770813" cy="1371600"/>
          </a:xfrm>
        </p:spPr>
        <p:txBody>
          <a:bodyPr>
            <a:normAutofit fontScale="90000"/>
          </a:bodyPr>
          <a:lstStyle/>
          <a:p>
            <a:r>
              <a:rPr lang="en-US" sz="2400" dirty="0" smtClean="0"/>
              <a:t>3. Commentary takes as much space as is needed to </a:t>
            </a:r>
            <a:r>
              <a:rPr lang="en-US" sz="2400" b="1" dirty="0" smtClean="0"/>
              <a:t>really</a:t>
            </a:r>
            <a:r>
              <a:rPr lang="en-US" sz="2400" dirty="0" smtClean="0"/>
              <a:t> explain what the writer understands from the quote.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LOOK AT THE EXAMPLES FOR POINT 2.  </a:t>
            </a:r>
          </a:p>
          <a:p>
            <a:r>
              <a:rPr lang="en-US" i="1" dirty="0" smtClean="0"/>
              <a:t> Length is not necessarily good, but the "better" example took the time to state </a:t>
            </a:r>
            <a:r>
              <a:rPr lang="en-US" i="1" u="sng" dirty="0" smtClean="0"/>
              <a:t>explicitly</a:t>
            </a:r>
            <a:r>
              <a:rPr lang="en-US" i="1" dirty="0" smtClean="0"/>
              <a:t> which words in the quote were important and </a:t>
            </a:r>
            <a:r>
              <a:rPr lang="en-US" i="1" u="sng" dirty="0" smtClean="0"/>
              <a:t>exactly</a:t>
            </a:r>
            <a:r>
              <a:rPr lang="en-US" i="1" dirty="0" smtClean="0"/>
              <a:t> what the effect of the words in the quote was.</a:t>
            </a:r>
            <a:endParaRPr lang="en-US" dirty="0" smtClean="0"/>
          </a:p>
          <a:p>
            <a:pPr>
              <a:buNone/>
            </a:pP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All examples are taken from student answers to the Timed Writing question about George Bernard Shaw's letter concerning his mother's cremation.</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667" dirty="0" smtClean="0"/>
              <a:t>4. Whenever possible, commentary uses the appropriate </a:t>
            </a:r>
            <a:r>
              <a:rPr lang="en-US" sz="2667" b="1" dirty="0" smtClean="0"/>
              <a:t>technical term</a:t>
            </a:r>
            <a:r>
              <a:rPr lang="en-US" sz="2667" dirty="0" smtClean="0"/>
              <a:t> for the technique being discussed.</a:t>
            </a:r>
            <a:endParaRPr lang="en-US" sz="2667" dirty="0"/>
          </a:p>
        </p:txBody>
      </p:sp>
      <p:sp>
        <p:nvSpPr>
          <p:cNvPr id="3" name="Content Placeholder 2"/>
          <p:cNvSpPr>
            <a:spLocks noGrp="1"/>
          </p:cNvSpPr>
          <p:nvPr>
            <p:ph idx="1"/>
          </p:nvPr>
        </p:nvSpPr>
        <p:spPr/>
        <p:txBody>
          <a:bodyPr/>
          <a:lstStyle/>
          <a:p>
            <a:r>
              <a:rPr lang="en-US" dirty="0" smtClean="0"/>
              <a:t>MEDIUM-- He ends the excerpt by giving a description of the preparation of the ashes.  He said, "the end was wildly funny; Mama would have enjoyed it enormously."  He also says that it was a "merry episode."  These last 2 comments show that he was at peace with his decision.</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
            </a:r>
            <a:r>
              <a:rPr lang="en-US" i="1" dirty="0" smtClean="0"/>
              <a:t>This commentary talks all around the point without actually </a:t>
            </a:r>
            <a:r>
              <a:rPr lang="en-US" i="1" u="sng" dirty="0" smtClean="0"/>
              <a:t>making</a:t>
            </a:r>
            <a:r>
              <a:rPr lang="en-US" i="1" dirty="0" smtClean="0"/>
              <a:t> it. HOW do they show he was at peace?? Through </a:t>
            </a:r>
            <a:r>
              <a:rPr lang="en-US" i="1" u="sng" dirty="0" smtClean="0"/>
              <a:t>connotation</a:t>
            </a:r>
            <a:r>
              <a:rPr lang="en-US" i="1" dirty="0" smtClean="0"/>
              <a:t>, but the writer never says so.]</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BETTER-- The persona is in first person singular, then it changes to first person plural after the persona comes back to see the end of the cremation.  Shaw's mother in spirit follows him back to the end of the cremation, "[enjoying] it enormously", which means she is free from her body and is now at peace to laugh, just like the persona.</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
            </a:r>
            <a:r>
              <a:rPr lang="en-US" i="1" dirty="0" smtClean="0"/>
              <a:t>Notice that the use of technical language in the first sentence allows the writer to make the point clearly and succinctly.]</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5. Obviously, your analysis must be correct.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NOT TRUE-- "O grave where is thy victory?" This comment shows that Shaw believes cremation is more dignified than burial. </a:t>
            </a:r>
          </a:p>
          <a:p>
            <a:endParaRPr lang="en-US" dirty="0" smtClean="0"/>
          </a:p>
          <a:p>
            <a:r>
              <a:rPr lang="en-US" dirty="0" smtClean="0"/>
              <a:t>[</a:t>
            </a:r>
            <a:r>
              <a:rPr lang="en-US" i="1" dirty="0" smtClean="0"/>
              <a:t>Um</a:t>
            </a:r>
            <a:r>
              <a:rPr lang="en-US" dirty="0" smtClean="0"/>
              <a:t>, </a:t>
            </a:r>
            <a:r>
              <a:rPr lang="en-US" i="1" dirty="0" smtClean="0"/>
              <a:t>no it doesn't</a:t>
            </a:r>
            <a:r>
              <a:rPr lang="en-US" dirty="0" smtClean="0"/>
              <a:t>]</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667" dirty="0" smtClean="0"/>
              <a:t>6. Commentary must connect to </a:t>
            </a:r>
            <a:r>
              <a:rPr lang="en-US" sz="2667" b="1" dirty="0" smtClean="0"/>
              <a:t>the question</a:t>
            </a:r>
            <a:r>
              <a:rPr lang="en-US" sz="2667" dirty="0" smtClean="0"/>
              <a:t>; that is, it must actually help answer the question that was asked.</a:t>
            </a:r>
            <a:endParaRPr lang="en-US" sz="2667" dirty="0"/>
          </a:p>
        </p:txBody>
      </p:sp>
      <p:sp>
        <p:nvSpPr>
          <p:cNvPr id="3" name="Content Placeholder 2"/>
          <p:cNvSpPr>
            <a:spLocks noGrp="1"/>
          </p:cNvSpPr>
          <p:nvPr>
            <p:ph idx="1"/>
          </p:nvPr>
        </p:nvSpPr>
        <p:spPr/>
        <p:txBody>
          <a:bodyPr/>
          <a:lstStyle/>
          <a:p>
            <a:r>
              <a:rPr lang="en-US" dirty="0" smtClean="0"/>
              <a:t>OFF-TOPIC-- The entire piece moves like one interminable run on sentence, keeping the pace moving very fast. </a:t>
            </a:r>
          </a:p>
          <a:p>
            <a:endParaRPr lang="en-US" dirty="0" smtClean="0"/>
          </a:p>
          <a:p>
            <a:r>
              <a:rPr lang="en-US" dirty="0" smtClean="0"/>
              <a:t>[</a:t>
            </a:r>
            <a:r>
              <a:rPr lang="en-US" i="1" dirty="0" smtClean="0"/>
              <a:t>While this may be true, it has nothing to do with Shaw's </a:t>
            </a:r>
            <a:r>
              <a:rPr lang="en-US" i="1" u="sng" dirty="0" smtClean="0"/>
              <a:t>attitude</a:t>
            </a:r>
            <a:r>
              <a:rPr lang="en-US" i="1" dirty="0" smtClean="0"/>
              <a:t> toward either his mother or her cremation</a:t>
            </a:r>
            <a:r>
              <a:rPr lang="en-US" dirty="0" smtClean="0"/>
              <a:t>.]</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quality of your commentary is THE main factor in determining whether you get a high or a middle score on the AP essay questions. If you don’t have genuine commentary, you will get a low score.</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or Low Levels of Analysis</a:t>
            </a:r>
            <a:endParaRPr lang="en-US" dirty="0"/>
          </a:p>
        </p:txBody>
      </p:sp>
      <p:sp>
        <p:nvSpPr>
          <p:cNvPr id="3" name="Content Placeholder 2"/>
          <p:cNvSpPr>
            <a:spLocks noGrp="1"/>
          </p:cNvSpPr>
          <p:nvPr>
            <p:ph idx="1"/>
          </p:nvPr>
        </p:nvSpPr>
        <p:spPr>
          <a:xfrm>
            <a:off x="685800" y="1725717"/>
            <a:ext cx="7770813" cy="5132283"/>
          </a:xfrm>
        </p:spPr>
        <p:txBody>
          <a:bodyPr>
            <a:normAutofit fontScale="92500" lnSpcReduction="10000"/>
          </a:bodyPr>
          <a:lstStyle/>
          <a:p>
            <a:pPr>
              <a:buNone/>
            </a:pPr>
            <a:endParaRPr lang="en-US" dirty="0" smtClean="0"/>
          </a:p>
          <a:p>
            <a:pPr lvl="0"/>
            <a:r>
              <a:rPr lang="en-US" dirty="0" smtClean="0"/>
              <a:t>Makes </a:t>
            </a:r>
            <a:r>
              <a:rPr lang="en-US" b="1" dirty="0" smtClean="0"/>
              <a:t>inferences </a:t>
            </a:r>
            <a:r>
              <a:rPr lang="en-US" dirty="0" smtClean="0"/>
              <a:t>about the passage’s meaning (interprets)</a:t>
            </a:r>
          </a:p>
          <a:p>
            <a:pPr lvl="0"/>
            <a:r>
              <a:rPr lang="en-US" b="1" dirty="0" smtClean="0"/>
              <a:t>Asserts</a:t>
            </a:r>
            <a:r>
              <a:rPr lang="en-US" dirty="0" smtClean="0"/>
              <a:t> or states </a:t>
            </a:r>
            <a:r>
              <a:rPr lang="en-US" u="sng" dirty="0" smtClean="0"/>
              <a:t>that</a:t>
            </a:r>
            <a:r>
              <a:rPr lang="en-US" dirty="0" smtClean="0"/>
              <a:t> a particular technique has a particular effect</a:t>
            </a:r>
          </a:p>
          <a:p>
            <a:pPr lvl="0"/>
            <a:r>
              <a:rPr lang="en-US" b="1" dirty="0" smtClean="0"/>
              <a:t>Identifies</a:t>
            </a:r>
            <a:r>
              <a:rPr lang="en-US" dirty="0" smtClean="0"/>
              <a:t> a </a:t>
            </a:r>
            <a:r>
              <a:rPr lang="en-US" u="sng" dirty="0" smtClean="0"/>
              <a:t>specific</a:t>
            </a:r>
            <a:r>
              <a:rPr lang="en-US" dirty="0" smtClean="0"/>
              <a:t> part or aspect of the text that shows the techniques or leads to the inference under discussion</a:t>
            </a:r>
          </a:p>
          <a:p>
            <a:pPr lvl="0"/>
            <a:r>
              <a:rPr lang="en-US" dirty="0" smtClean="0"/>
              <a:t>Is </a:t>
            </a:r>
            <a:r>
              <a:rPr lang="en-US" b="1" dirty="0" smtClean="0"/>
              <a:t>accurate</a:t>
            </a:r>
            <a:r>
              <a:rPr lang="en-US" dirty="0" smtClean="0"/>
              <a:t> in its interpretation &amp; assertions</a:t>
            </a:r>
          </a:p>
          <a:p>
            <a:pPr lvl="0"/>
            <a:r>
              <a:rPr lang="en-US" dirty="0" smtClean="0"/>
              <a:t>Is </a:t>
            </a:r>
            <a:r>
              <a:rPr lang="en-US" b="1" dirty="0" smtClean="0"/>
              <a:t>on topic</a:t>
            </a:r>
            <a:r>
              <a:rPr lang="en-US" dirty="0" smtClean="0"/>
              <a:t>, that is, it actually connects to what the prompt asked for</a:t>
            </a:r>
          </a:p>
          <a:p>
            <a:pPr lvl="0"/>
            <a:r>
              <a:rPr lang="en-US" dirty="0" smtClean="0"/>
              <a:t>Gives the text a </a:t>
            </a:r>
            <a:r>
              <a:rPr lang="en-US" b="1" dirty="0" smtClean="0"/>
              <a:t>context </a:t>
            </a:r>
            <a:r>
              <a:rPr lang="en-US" dirty="0" smtClean="0"/>
              <a:t>, both in terms of the passage as a whole and in terms of the prompt’s tasks.</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MEDIUM Level of Analysis—does all the BASIC tasks PLUS</a:t>
            </a:r>
            <a:br>
              <a:rPr lang="en-US" sz="2400" dirty="0" smtClean="0"/>
            </a:br>
            <a:endParaRPr lang="en-US" sz="2400" dirty="0"/>
          </a:p>
        </p:txBody>
      </p:sp>
      <p:sp>
        <p:nvSpPr>
          <p:cNvPr id="3" name="Content Placeholder 2"/>
          <p:cNvSpPr>
            <a:spLocks noGrp="1"/>
          </p:cNvSpPr>
          <p:nvPr>
            <p:ph idx="1"/>
          </p:nvPr>
        </p:nvSpPr>
        <p:spPr>
          <a:xfrm>
            <a:off x="468583" y="2209800"/>
            <a:ext cx="7770813" cy="3657600"/>
          </a:xfrm>
        </p:spPr>
        <p:txBody>
          <a:bodyPr>
            <a:normAutofit fontScale="92500" lnSpcReduction="20000"/>
          </a:bodyPr>
          <a:lstStyle/>
          <a:p>
            <a:pPr lvl="0"/>
            <a:r>
              <a:rPr lang="en-US" dirty="0" smtClean="0"/>
              <a:t>Makes</a:t>
            </a:r>
            <a:r>
              <a:rPr lang="en-US" b="1" dirty="0" smtClean="0"/>
              <a:t> connections </a:t>
            </a:r>
            <a:r>
              <a:rPr lang="en-US" u="sng" dirty="0" smtClean="0"/>
              <a:t>between</a:t>
            </a:r>
            <a:r>
              <a:rPr lang="en-US" dirty="0" smtClean="0"/>
              <a:t> specific examples OR between a specific example and the piece as a whole</a:t>
            </a:r>
          </a:p>
          <a:p>
            <a:pPr lvl="0"/>
            <a:r>
              <a:rPr lang="en-US" dirty="0" smtClean="0"/>
              <a:t>Attempts genuine </a:t>
            </a:r>
            <a:r>
              <a:rPr lang="en-US" b="1" dirty="0" smtClean="0"/>
              <a:t>analysis</a:t>
            </a:r>
            <a:r>
              <a:rPr lang="en-US" dirty="0" smtClean="0"/>
              <a:t> (explaining HOW) as opposed to reader reaction (telling how it makes you feel)</a:t>
            </a:r>
          </a:p>
          <a:p>
            <a:pPr lvl="0"/>
            <a:r>
              <a:rPr lang="en-US" dirty="0" smtClean="0"/>
              <a:t>Shows understanding of the passage beyond the literal level &amp; the obvious</a:t>
            </a:r>
          </a:p>
          <a:p>
            <a:pPr lvl="0"/>
            <a:r>
              <a:rPr lang="en-US" dirty="0" smtClean="0"/>
              <a:t>Helps to answer the question that was asked</a:t>
            </a:r>
          </a:p>
          <a:p>
            <a:pPr lvl="0"/>
            <a:r>
              <a:rPr lang="en-US" dirty="0" smtClean="0"/>
              <a:t>Deals with levels of meaning  </a:t>
            </a:r>
            <a:r>
              <a:rPr lang="en-US" u="sng" dirty="0" smtClean="0"/>
              <a:t>other than</a:t>
            </a:r>
            <a:r>
              <a:rPr lang="en-US" dirty="0" smtClean="0"/>
              <a:t> the literal (connotation, metaphor, symbol)</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HIGH Level of Analysis – does all the MEDIUM and BASIC tasks PLUS</a:t>
            </a:r>
            <a:br>
              <a:rPr lang="en-US" sz="2400" dirty="0" smtClean="0"/>
            </a:br>
            <a:endParaRPr lang="en-US" sz="2400" dirty="0"/>
          </a:p>
        </p:txBody>
      </p:sp>
      <p:sp>
        <p:nvSpPr>
          <p:cNvPr id="3" name="Content Placeholder 2"/>
          <p:cNvSpPr>
            <a:spLocks noGrp="1"/>
          </p:cNvSpPr>
          <p:nvPr>
            <p:ph idx="1"/>
          </p:nvPr>
        </p:nvSpPr>
        <p:spPr/>
        <p:txBody>
          <a:bodyPr>
            <a:normAutofit fontScale="85000" lnSpcReduction="10000"/>
          </a:bodyPr>
          <a:lstStyle/>
          <a:p>
            <a:pPr lvl="0"/>
            <a:r>
              <a:rPr lang="en-US" dirty="0" smtClean="0"/>
              <a:t>Takes the time and space needed to thoroughly explain HOW we get from technique to effect ( gets to the HOW)</a:t>
            </a:r>
          </a:p>
          <a:p>
            <a:pPr lvl="0"/>
            <a:r>
              <a:rPr lang="en-US" dirty="0" smtClean="0"/>
              <a:t>Uses appropriate technical language (vocabulary of literary analysis) correctly</a:t>
            </a:r>
          </a:p>
          <a:p>
            <a:pPr lvl="0"/>
            <a:r>
              <a:rPr lang="en-US" dirty="0" smtClean="0"/>
              <a:t>States </a:t>
            </a:r>
            <a:r>
              <a:rPr lang="en-US" u="sng" dirty="0" smtClean="0"/>
              <a:t>explicitly</a:t>
            </a:r>
            <a:r>
              <a:rPr lang="en-US" dirty="0" smtClean="0"/>
              <a:t> a connection to the thesis &amp; prompt (the “so what?”)</a:t>
            </a:r>
          </a:p>
          <a:p>
            <a:pPr lvl="0"/>
            <a:r>
              <a:rPr lang="en-US" dirty="0" smtClean="0"/>
              <a:t>Deals with abstract concepts in clear, understandable language</a:t>
            </a:r>
          </a:p>
          <a:p>
            <a:pPr lvl="0"/>
            <a:r>
              <a:rPr lang="en-US" dirty="0" smtClean="0"/>
              <a:t>Demonstrates an overall grasp of </a:t>
            </a:r>
            <a:r>
              <a:rPr lang="en-US" u="sng" dirty="0" smtClean="0"/>
              <a:t>both</a:t>
            </a:r>
            <a:r>
              <a:rPr lang="en-US" dirty="0" smtClean="0"/>
              <a:t> the passage as a whole </a:t>
            </a:r>
            <a:r>
              <a:rPr lang="en-US" u="sng" dirty="0" smtClean="0"/>
              <a:t>and</a:t>
            </a:r>
            <a:r>
              <a:rPr lang="en-US" dirty="0" smtClean="0"/>
              <a:t> the requirements of the prompt</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REMEMBER that commentary </a:t>
            </a:r>
            <a:r>
              <a:rPr lang="en-US" b="1" u="sng" dirty="0" smtClean="0"/>
              <a:t>NEVER</a:t>
            </a:r>
            <a:r>
              <a:rPr lang="en-US" dirty="0" smtClean="0"/>
              <a:t> paraphrases or summarizes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DISTINGUISHES HIGH LEVEL COMMENTARY FROM MIDDLE AND LOW LEVEL?</a:t>
            </a:r>
            <a:endParaRPr lang="en-US" sz="2800"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1. Commentary must actually </a:t>
            </a:r>
            <a:r>
              <a:rPr lang="en-US" b="1" dirty="0" smtClean="0"/>
              <a:t>explain</a:t>
            </a:r>
            <a:r>
              <a:rPr lang="en-US" dirty="0" smtClean="0"/>
              <a:t>, not just assert.</a:t>
            </a:r>
          </a:p>
          <a:p>
            <a:pPr>
              <a:buNone/>
            </a:pPr>
            <a:r>
              <a:rPr lang="en-US" dirty="0" smtClean="0"/>
              <a:t>2. Commentary must show understanding </a:t>
            </a:r>
            <a:r>
              <a:rPr lang="en-US" b="1" dirty="0" smtClean="0"/>
              <a:t>beyond</a:t>
            </a:r>
            <a:r>
              <a:rPr lang="en-US" dirty="0" smtClean="0"/>
              <a:t> the obvious.</a:t>
            </a:r>
          </a:p>
          <a:p>
            <a:pPr>
              <a:buNone/>
            </a:pPr>
            <a:r>
              <a:rPr lang="en-US" dirty="0" smtClean="0"/>
              <a:t>3. Commentary takes as much space as is needed to </a:t>
            </a:r>
            <a:r>
              <a:rPr lang="en-US" b="1" dirty="0" smtClean="0"/>
              <a:t>really</a:t>
            </a:r>
            <a:r>
              <a:rPr lang="en-US" dirty="0" smtClean="0"/>
              <a:t> explain what the writer understands from the quote.</a:t>
            </a:r>
          </a:p>
          <a:p>
            <a:pPr>
              <a:buNone/>
            </a:pPr>
            <a:r>
              <a:rPr lang="en-US" dirty="0" smtClean="0"/>
              <a:t>4.Whenever possible, commentary uses the appropriate </a:t>
            </a:r>
            <a:r>
              <a:rPr lang="en-US" b="1" dirty="0" smtClean="0"/>
              <a:t>technical term</a:t>
            </a:r>
            <a:r>
              <a:rPr lang="en-US" dirty="0" smtClean="0"/>
              <a:t> for the technique being discussed.</a:t>
            </a:r>
          </a:p>
          <a:p>
            <a:pPr>
              <a:buNone/>
            </a:pPr>
            <a:r>
              <a:rPr lang="en-US" dirty="0" smtClean="0"/>
              <a:t>5. Obviously, commentary must be correct.</a:t>
            </a:r>
          </a:p>
          <a:p>
            <a:pPr>
              <a:buNone/>
            </a:pPr>
            <a:r>
              <a:rPr lang="en-US" dirty="0" smtClean="0"/>
              <a:t>6. Commentary must connect to </a:t>
            </a:r>
            <a:r>
              <a:rPr lang="en-US" b="1" dirty="0" smtClean="0"/>
              <a:t>the question</a:t>
            </a:r>
            <a:r>
              <a:rPr lang="en-US" dirty="0" smtClean="0"/>
              <a:t>; that is, it must actually help answer the question that was asked.</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lvl="0">
              <a:buAutoNum type="arabicPeriod"/>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br>
              <a:rPr lang="en-US" dirty="0" smtClean="0"/>
            </a:br>
            <a:r>
              <a:rPr lang="en-US" sz="2400" dirty="0" smtClean="0"/>
              <a:t>1. Commentary must actually </a:t>
            </a:r>
            <a:r>
              <a:rPr lang="en-US" sz="2400" b="1" dirty="0" smtClean="0"/>
              <a:t>explain</a:t>
            </a:r>
            <a:r>
              <a:rPr lang="en-US" sz="2400" dirty="0" smtClean="0"/>
              <a:t>, not just assert.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LOW-- Shaw says that his mother's cremation "is wonderful."  This shows that he feels wonder at the ceremony.  </a:t>
            </a:r>
          </a:p>
          <a:p>
            <a:r>
              <a:rPr lang="en-US" dirty="0" smtClean="0"/>
              <a:t> </a:t>
            </a:r>
            <a:r>
              <a:rPr lang="en-US" i="1" dirty="0" smtClean="0"/>
              <a:t>[This is an </a:t>
            </a:r>
            <a:r>
              <a:rPr lang="en-US" b="1" i="1" dirty="0" smtClean="0"/>
              <a:t>assertion</a:t>
            </a:r>
            <a:r>
              <a:rPr lang="en-US" i="1" dirty="0" smtClean="0"/>
              <a:t>, not an explanation! Try to avoid phrases like “this shows that” or “this proves that” because they are almost always assertions rather than explanations. Also note that the supposed commentary merely repeats what was in the quote – “wonderful”/wonder.]</a:t>
            </a:r>
            <a:endParaRPr lang="en-US"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lio">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olio">
      <a:majorFont>
        <a:latin typeface="Calisto MT"/>
        <a:ea typeface=""/>
        <a:cs typeface=""/>
        <a:font script="Jpan" typeface="ＭＳ 明朝"/>
      </a:majorFont>
      <a:minorFont>
        <a:latin typeface="Calisto MT"/>
        <a:ea typeface=""/>
        <a:cs typeface=""/>
        <a:font script="Jpan" typeface="ＭＳ 明朝"/>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3172</TotalTime>
  <Words>1219</Words>
  <Application>Microsoft Macintosh PowerPoint</Application>
  <PresentationFormat>On-screen Show (4:3)</PresentationFormat>
  <Paragraphs>72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Folio</vt:lpstr>
      <vt:lpstr>How to Improve Your Analysis</vt:lpstr>
      <vt:lpstr>PowerPoint Presentation</vt:lpstr>
      <vt:lpstr>PowerPoint Presentation</vt:lpstr>
      <vt:lpstr>Basic or Low Levels of Analysis</vt:lpstr>
      <vt:lpstr>MEDIUM Level of Analysis—does all the BASIC tasks PLUS </vt:lpstr>
      <vt:lpstr>HIGH Level of Analysis – does all the MEDIUM and BASIC tasks PLUS </vt:lpstr>
      <vt:lpstr>PowerPoint Presentation</vt:lpstr>
      <vt:lpstr>WHAT DISTINGUISHES HIGH LEVEL COMMENTARY FROM MIDDLE AND LOW LEVEL?</vt:lpstr>
      <vt:lpstr>  1. Commentary must actually explain, not just assert. </vt:lpstr>
      <vt:lpstr>Example of Medium Level Analysis</vt:lpstr>
      <vt:lpstr>PowerPoint Presentation</vt:lpstr>
      <vt:lpstr>Example of High Level of Analysis </vt:lpstr>
      <vt:lpstr>PowerPoint Presentation</vt:lpstr>
      <vt:lpstr>2. Commentary must show understanding beyond the obvious. </vt:lpstr>
      <vt:lpstr>PowerPoint Presentation</vt:lpstr>
      <vt:lpstr>PowerPoint Presentation</vt:lpstr>
      <vt:lpstr>PowerPoint Presentation</vt:lpstr>
      <vt:lpstr>PowerPoint Presentation</vt:lpstr>
      <vt:lpstr>3. Commentary takes as much space as is needed to really explain what the writer understands from the quote.  </vt:lpstr>
      <vt:lpstr> 4. Whenever possible, commentary uses the appropriate technical term for the technique being discussed.</vt:lpstr>
      <vt:lpstr>PowerPoint Presentation</vt:lpstr>
      <vt:lpstr>PowerPoint Presentation</vt:lpstr>
      <vt:lpstr>PowerPoint Presentation</vt:lpstr>
      <vt:lpstr>5. Obviously, your analysis must be correct. </vt:lpstr>
      <vt:lpstr> 6. Commentary must connect to the question; that is, it must actually help answer the question that was asked.</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Improve Your Analysis</dc:title>
  <dc:creator>Lynnette Mello</dc:creator>
  <cp:lastModifiedBy>Lynnette Mello</cp:lastModifiedBy>
  <cp:revision>2</cp:revision>
  <dcterms:created xsi:type="dcterms:W3CDTF">2012-04-20T16:19:52Z</dcterms:created>
  <dcterms:modified xsi:type="dcterms:W3CDTF">2013-10-09T16:44:15Z</dcterms:modified>
</cp:coreProperties>
</file>