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73" r:id="rId13"/>
    <p:sldId id="272" r:id="rId14"/>
    <p:sldId id="274" r:id="rId15"/>
    <p:sldId id="27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20016" autoAdjust="0"/>
    <p:restoredTop sz="94660"/>
  </p:normalViewPr>
  <p:slideViewPr>
    <p:cSldViewPr snapToGrid="0">
      <p:cViewPr varScale="1">
        <p:scale>
          <a:sx n="90" d="100"/>
          <a:sy n="90" d="100"/>
        </p:scale>
        <p:origin x="61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93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3/9/2016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ARGUMENTATION</a:t>
            </a:r>
            <a:br>
              <a:rPr lang="en-US" dirty="0" smtClean="0"/>
            </a:br>
            <a:r>
              <a:rPr lang="en-US" dirty="0" smtClean="0"/>
              <a:t>VOCABULARY TERMS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384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9. </a:t>
            </a:r>
            <a:r>
              <a:rPr lang="en-US" sz="5400" dirty="0" smtClean="0"/>
              <a:t>Experts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2222287"/>
            <a:ext cx="5633357" cy="4341799"/>
          </a:xfrm>
        </p:spPr>
        <p:txBody>
          <a:bodyPr anchor="t" anchorCtr="0">
            <a:noAutofit/>
          </a:bodyPr>
          <a:lstStyle/>
          <a:p>
            <a:pPr marL="0" indent="0">
              <a:buNone/>
            </a:pPr>
            <a:r>
              <a:rPr lang="en-US" sz="4400" b="1" dirty="0"/>
              <a:t>a person who has </a:t>
            </a:r>
            <a:r>
              <a:rPr lang="en-US" sz="4400" b="1" dirty="0" smtClean="0"/>
              <a:t>  special</a:t>
            </a:r>
            <a:r>
              <a:rPr lang="en-US" sz="4400" b="1" dirty="0"/>
              <a:t> skill or </a:t>
            </a:r>
            <a:r>
              <a:rPr lang="en-US" sz="4400" b="1" dirty="0" smtClean="0"/>
              <a:t>know-ledge</a:t>
            </a:r>
            <a:r>
              <a:rPr lang="en-US" sz="4400" b="1" dirty="0"/>
              <a:t> in </a:t>
            </a:r>
            <a:r>
              <a:rPr lang="en-US" sz="4400" b="1" dirty="0" smtClean="0"/>
              <a:t>a </a:t>
            </a:r>
            <a:r>
              <a:rPr lang="en-US" sz="4400" b="1" dirty="0" err="1" smtClean="0"/>
              <a:t>particu</a:t>
            </a:r>
            <a:r>
              <a:rPr lang="en-US" sz="4400" b="1" dirty="0" smtClean="0"/>
              <a:t>-lar</a:t>
            </a:r>
            <a:r>
              <a:rPr lang="en-US" sz="4400" b="1" dirty="0"/>
              <a:t> </a:t>
            </a:r>
            <a:r>
              <a:rPr lang="en-US" sz="4400" b="1" dirty="0" smtClean="0"/>
              <a:t>field; a specialist or an authority</a:t>
            </a:r>
            <a:endParaRPr lang="en-US" sz="4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95629" y="2272873"/>
            <a:ext cx="5194583" cy="3638764"/>
          </a:xfrm>
        </p:spPr>
        <p:txBody>
          <a:bodyPr anchor="t" anchorCtr="0">
            <a:noAutofit/>
          </a:bodyPr>
          <a:lstStyle/>
          <a:p>
            <a:pPr marL="0" indent="0">
              <a:buNone/>
            </a:pPr>
            <a:r>
              <a:rPr lang="en-US" sz="4000" b="1" i="1" dirty="0" smtClean="0"/>
              <a:t>Ex: The expert stated that he did not feel the level of intoxication was enough to cause the victim’s death.</a:t>
            </a:r>
            <a:endParaRPr 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val="58833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10. </a:t>
            </a:r>
            <a:r>
              <a:rPr lang="en-US" sz="5400" dirty="0" smtClean="0"/>
              <a:t>Generalization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0000" y="2222287"/>
            <a:ext cx="5710671" cy="3638763"/>
          </a:xfrm>
        </p:spPr>
        <p:txBody>
          <a:bodyPr anchor="t" anchorCtr="0">
            <a:normAutofit fontScale="92500"/>
          </a:bodyPr>
          <a:lstStyle/>
          <a:p>
            <a:pPr marL="0" indent="0">
              <a:buNone/>
            </a:pPr>
            <a:r>
              <a:rPr lang="en-US" sz="4000" b="1" dirty="0"/>
              <a:t>a proposition </a:t>
            </a:r>
            <a:r>
              <a:rPr lang="en-US" sz="4000" b="1" dirty="0" smtClean="0"/>
              <a:t>asserting something to be true either of all members of a certain category or of an indefinite part of that category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0671" y="2222286"/>
            <a:ext cx="5194583" cy="3638764"/>
          </a:xfrm>
        </p:spPr>
        <p:txBody>
          <a:bodyPr anchor="t" anchorCtr="0">
            <a:normAutofit fontScale="92500"/>
          </a:bodyPr>
          <a:lstStyle/>
          <a:p>
            <a:pPr marL="0" indent="0">
              <a:buNone/>
            </a:pPr>
            <a:r>
              <a:rPr lang="en-US" sz="4300" b="1" i="1" dirty="0" smtClean="0"/>
              <a:t>Ex: The employer’s generalization about teenagers was that all teenagers are lazy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509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11. </a:t>
            </a:r>
            <a:r>
              <a:rPr lang="en-US" sz="5400" dirty="0" smtClean="0"/>
              <a:t>Rebuttal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anchor="t" anchorCtr="0"/>
          <a:lstStyle/>
          <a:p>
            <a:pPr marL="0" indent="0">
              <a:buNone/>
            </a:pPr>
            <a:r>
              <a:rPr lang="en-US" sz="4000" b="1" dirty="0"/>
              <a:t>the </a:t>
            </a:r>
            <a:r>
              <a:rPr lang="en-US" sz="4000" b="1" dirty="0" smtClean="0"/>
              <a:t>act </a:t>
            </a:r>
            <a:r>
              <a:rPr lang="en-US" sz="4000" b="1" dirty="0"/>
              <a:t>of refuting </a:t>
            </a:r>
            <a:r>
              <a:rPr lang="en-US" sz="4000" b="1" dirty="0" smtClean="0"/>
              <a:t>or contesting one argument by </a:t>
            </a:r>
            <a:r>
              <a:rPr lang="en-US" sz="4000" b="1" dirty="0"/>
              <a:t>offering a contrary </a:t>
            </a:r>
            <a:r>
              <a:rPr lang="en-US" sz="4000" b="1" dirty="0" smtClean="0"/>
              <a:t>dispute </a:t>
            </a:r>
            <a:r>
              <a:rPr lang="en-US" sz="4000" b="1" dirty="0"/>
              <a:t>or argument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anchor="t" anchorCtr="0">
            <a:noAutofit/>
          </a:bodyPr>
          <a:lstStyle/>
          <a:p>
            <a:pPr marL="0" indent="0">
              <a:buNone/>
            </a:pPr>
            <a:r>
              <a:rPr lang="en-US" sz="4000" b="1" i="1" dirty="0" smtClean="0"/>
              <a:t>Ex: After listening to Brandon’s reasons for being excused from school forever, the principal offered his rebuttal.</a:t>
            </a:r>
            <a:endParaRPr 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val="3359975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12. </a:t>
            </a:r>
            <a:r>
              <a:rPr lang="en-US" sz="5400" dirty="0" smtClean="0"/>
              <a:t>Relevant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en-US" sz="4400" b="1" dirty="0"/>
              <a:t>having direct bearing on the matter in hand; </a:t>
            </a:r>
            <a:r>
              <a:rPr lang="en-US" sz="4400" b="1" dirty="0" smtClean="0"/>
              <a:t>pertinent, related, appropriate</a:t>
            </a:r>
            <a:endParaRPr lang="en-US" sz="4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anchor="t" anchorCtr="0">
            <a:noAutofit/>
          </a:bodyPr>
          <a:lstStyle/>
          <a:p>
            <a:pPr marL="0" indent="0">
              <a:buNone/>
            </a:pPr>
            <a:r>
              <a:rPr lang="en-US" sz="3600" b="1" i="1" dirty="0" smtClean="0"/>
              <a:t>Ex: The defense lawyer accused the prosecuting attorney of bringing up evidence that was not relevant to the case at hand.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2695417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13. </a:t>
            </a:r>
            <a:r>
              <a:rPr lang="en-US" sz="5400" dirty="0" smtClean="0"/>
              <a:t>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en-US" sz="3200" b="1" dirty="0"/>
              <a:t>the collection, analysis, interpretation, and presentation of </a:t>
            </a:r>
            <a:r>
              <a:rPr lang="en-US" sz="3200" b="1" dirty="0" smtClean="0"/>
              <a:t>large quantities of </a:t>
            </a:r>
            <a:r>
              <a:rPr lang="en-US" sz="3200" b="1" dirty="0"/>
              <a:t>numerical </a:t>
            </a:r>
            <a:r>
              <a:rPr lang="en-US" sz="3200" b="1" dirty="0" smtClean="0"/>
              <a:t>data; </a:t>
            </a:r>
            <a:r>
              <a:rPr lang="en-US" sz="3200" b="1" dirty="0"/>
              <a:t>a collection of </a:t>
            </a:r>
            <a:r>
              <a:rPr lang="en-US" sz="3200" b="1" dirty="0" smtClean="0"/>
              <a:t>such quantitative </a:t>
            </a:r>
            <a:r>
              <a:rPr lang="en-US" sz="3200" b="1" dirty="0"/>
              <a:t>data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en-US" sz="3600" b="1" i="1" dirty="0" smtClean="0"/>
              <a:t>Ex: Had the lawyer provided a more statistical argument, he may have won the case to ban all smoking.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60354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951396"/>
            <a:ext cx="12385964" cy="1468800"/>
          </a:xfrm>
        </p:spPr>
        <p:txBody>
          <a:bodyPr/>
          <a:lstStyle/>
          <a:p>
            <a:r>
              <a:rPr lang="en-US" dirty="0" smtClean="0"/>
              <a:t>Now find  </a:t>
            </a:r>
            <a:r>
              <a:rPr lang="en-US" u="sng" dirty="0" smtClean="0"/>
              <a:t>2 examples </a:t>
            </a:r>
            <a:r>
              <a:rPr lang="en-US" dirty="0" smtClean="0"/>
              <a:t>from these notes in your argument “Undercover Parent” (</a:t>
            </a:r>
            <a:r>
              <a:rPr lang="en-US" dirty="0" err="1" smtClean="0"/>
              <a:t>Tigerbook</a:t>
            </a:r>
            <a:r>
              <a:rPr lang="en-US" dirty="0" smtClean="0"/>
              <a:t> pg. 65-67)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/>
            <a:r>
              <a:rPr lang="en-US" sz="3200" dirty="0" smtClean="0"/>
              <a:t>Directions: Underline the sentence that is the argument vocabulary example and write the vocabulary word in the margin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33937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1. Analyze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anchor="t" anchorCtr="0">
            <a:noAutofit/>
          </a:bodyPr>
          <a:lstStyle/>
          <a:p>
            <a:pPr marL="0" indent="0">
              <a:buNone/>
            </a:pPr>
            <a:r>
              <a:rPr lang="en-US" sz="3200" b="1" dirty="0" smtClean="0"/>
              <a:t>To methodically </a:t>
            </a:r>
            <a:r>
              <a:rPr lang="en-US" sz="3200" b="1" dirty="0"/>
              <a:t>examine </a:t>
            </a:r>
            <a:r>
              <a:rPr lang="en-US" sz="3200" b="1" dirty="0" smtClean="0"/>
              <a:t>in </a:t>
            </a:r>
            <a:r>
              <a:rPr lang="en-US" sz="3200" b="1" dirty="0"/>
              <a:t>detail the </a:t>
            </a:r>
            <a:r>
              <a:rPr lang="en-US" sz="3200" b="1" dirty="0" smtClean="0"/>
              <a:t>composition or </a:t>
            </a:r>
            <a:r>
              <a:rPr lang="en-US" sz="3200" b="1" dirty="0"/>
              <a:t>structure of </a:t>
            </a:r>
            <a:r>
              <a:rPr lang="en-US" sz="3200" b="1" dirty="0" smtClean="0"/>
              <a:t>something</a:t>
            </a:r>
            <a:r>
              <a:rPr lang="en-US" sz="3200" b="1" dirty="0"/>
              <a:t>, </a:t>
            </a:r>
            <a:r>
              <a:rPr lang="en-US" sz="3200" b="1" dirty="0" smtClean="0"/>
              <a:t>(especially information or evidence), for </a:t>
            </a:r>
            <a:r>
              <a:rPr lang="en-US" sz="3200" b="1" dirty="0"/>
              <a:t>purposes of explanation and interpretation.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en-US" sz="4000" b="1" i="1" dirty="0" smtClean="0"/>
              <a:t>Ex: The detective was asked to analyze the evidence for the case.</a:t>
            </a:r>
            <a:endParaRPr 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val="72375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2. Anecdote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0871" y="2222286"/>
            <a:ext cx="5976257" cy="4472427"/>
          </a:xfrm>
        </p:spPr>
        <p:txBody>
          <a:bodyPr anchor="t" anchorCtr="0">
            <a:noAutofit/>
          </a:bodyPr>
          <a:lstStyle/>
          <a:p>
            <a:pPr marL="0" indent="0" fontAlgn="base">
              <a:buNone/>
            </a:pPr>
            <a:r>
              <a:rPr lang="en-US" sz="3200" b="1" dirty="0"/>
              <a:t>A </a:t>
            </a:r>
            <a:r>
              <a:rPr lang="en-US" sz="3200" b="1" dirty="0" smtClean="0"/>
              <a:t>brief narrative account, </a:t>
            </a:r>
            <a:r>
              <a:rPr lang="en-US" sz="3200" b="1" dirty="0"/>
              <a:t>often intended to illustrate </a:t>
            </a:r>
            <a:r>
              <a:rPr lang="en-US" sz="3200" b="1" dirty="0" smtClean="0"/>
              <a:t>or support</a:t>
            </a:r>
            <a:r>
              <a:rPr lang="en-US" sz="3200" b="1" dirty="0"/>
              <a:t> </a:t>
            </a:r>
            <a:r>
              <a:rPr lang="en-US" sz="3200" b="1" dirty="0" smtClean="0"/>
              <a:t>a point.</a:t>
            </a:r>
            <a:endParaRPr lang="en-US" sz="3200" b="1" dirty="0"/>
          </a:p>
          <a:p>
            <a:pPr marL="0" indent="0" fontAlgn="base">
              <a:buNone/>
            </a:pPr>
            <a:r>
              <a:rPr lang="en-US" sz="24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NOTE: The </a:t>
            </a:r>
            <a:r>
              <a:rPr lang="en-US" sz="2400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expression anecdotal evidence refers to the use of particular instances or </a:t>
            </a:r>
            <a:r>
              <a:rPr lang="en-US" sz="24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concrete examples to </a:t>
            </a:r>
            <a:r>
              <a:rPr lang="en-US" sz="2400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support a </a:t>
            </a:r>
            <a:r>
              <a:rPr lang="en-US" sz="24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claim. </a:t>
            </a:r>
            <a:r>
              <a:rPr lang="en-US" sz="2400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Such information (sometimes referred to </a:t>
            </a:r>
            <a:r>
              <a:rPr lang="en-US" sz="24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negatively </a:t>
            </a:r>
            <a:r>
              <a:rPr lang="en-US" sz="2400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as "hearsay") may be compelling but does </a:t>
            </a:r>
            <a:r>
              <a:rPr lang="en-US" sz="2400" b="1" i="1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not</a:t>
            </a:r>
            <a:r>
              <a:rPr lang="en-US" sz="2400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, in itself, provide </a:t>
            </a:r>
            <a:r>
              <a:rPr lang="en-US" sz="2400" b="1" i="1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proof</a:t>
            </a:r>
            <a:r>
              <a:rPr lang="en-US" sz="2400" b="1" i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en-US" sz="2400" b="1" i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5244" y="2272872"/>
            <a:ext cx="5194583" cy="3638764"/>
          </a:xfrm>
        </p:spPr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en-US" sz="3200" b="1" i="1" dirty="0" smtClean="0"/>
              <a:t>Ex: Although the defense lawyer provided several clever anecdotes, this was not sufficient evidence to win the case.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274917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3. Argumentation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9472" y="2207560"/>
            <a:ext cx="5563714" cy="4390784"/>
          </a:xfrm>
        </p:spPr>
        <p:txBody>
          <a:bodyPr anchor="t" anchorCtr="0">
            <a:noAutofit/>
          </a:bodyPr>
          <a:lstStyle/>
          <a:p>
            <a:pPr marL="0" indent="0">
              <a:buNone/>
            </a:pPr>
            <a:r>
              <a:rPr lang="en-US" sz="4000" b="1" dirty="0" smtClean="0"/>
              <a:t>the </a:t>
            </a:r>
            <a:r>
              <a:rPr lang="en-US" sz="4000" b="1" dirty="0"/>
              <a:t>act or process of forming reasons and </a:t>
            </a:r>
            <a:r>
              <a:rPr lang="en-US" sz="4000" b="1" dirty="0" smtClean="0"/>
              <a:t> </a:t>
            </a:r>
            <a:r>
              <a:rPr lang="en-US" sz="4000" b="1" dirty="0"/>
              <a:t>drawing conclusions </a:t>
            </a:r>
            <a:r>
              <a:rPr lang="en-US" sz="4000" b="1" dirty="0" smtClean="0"/>
              <a:t>in support for or opposition to a given topic in discussion or writing</a:t>
            </a:r>
            <a:endParaRPr lang="en-US" sz="4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95630" y="2207560"/>
            <a:ext cx="5194583" cy="3638764"/>
          </a:xfrm>
        </p:spPr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en-US" sz="4000" b="1" i="1" dirty="0" smtClean="0"/>
              <a:t>Ex: He </a:t>
            </a:r>
            <a:r>
              <a:rPr lang="en-US" sz="4000" b="1" i="1" dirty="0"/>
              <a:t>tried to use </a:t>
            </a:r>
            <a:r>
              <a:rPr lang="en-US" sz="4000" b="1" i="1" dirty="0" smtClean="0"/>
              <a:t>argumentation, rather than force,</a:t>
            </a:r>
            <a:r>
              <a:rPr lang="en-US" sz="4000" b="1" i="1" dirty="0"/>
              <a:t> to convince his </a:t>
            </a:r>
            <a:r>
              <a:rPr lang="en-US" sz="4000" b="1" i="1" dirty="0" smtClean="0"/>
              <a:t>opponents</a:t>
            </a:r>
            <a:r>
              <a:rPr lang="en-US" sz="4000" b="1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3010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4.Backing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anchor="t" anchorCtr="0">
            <a:noAutofit/>
          </a:bodyPr>
          <a:lstStyle/>
          <a:p>
            <a:pPr marL="0" indent="0">
              <a:buNone/>
            </a:pPr>
            <a:r>
              <a:rPr lang="en-US" sz="3600" b="1" dirty="0" smtClean="0"/>
              <a:t>In argumentation, the </a:t>
            </a:r>
            <a:r>
              <a:rPr lang="en-US" sz="3600" b="1" dirty="0"/>
              <a:t>support or explanation provided for </a:t>
            </a:r>
            <a:r>
              <a:rPr lang="en-US" sz="3600" b="1" dirty="0" smtClean="0"/>
              <a:t>the warrant.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NOTE:  </a:t>
            </a:r>
            <a:r>
              <a:rPr lang="en-US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The backing is often characterized by the word </a:t>
            </a:r>
            <a:r>
              <a:rPr lang="en-US" sz="3600" b="1" i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because</a:t>
            </a:r>
            <a:r>
              <a:rPr lang="en-US" sz="3600" b="1" dirty="0"/>
              <a:t>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1" y="2222287"/>
            <a:ext cx="5389412" cy="3638764"/>
          </a:xfrm>
        </p:spPr>
        <p:txBody>
          <a:bodyPr anchor="t" anchorCtr="0">
            <a:noAutofit/>
          </a:bodyPr>
          <a:lstStyle/>
          <a:p>
            <a:pPr marL="0" indent="0">
              <a:buNone/>
            </a:pPr>
            <a:r>
              <a:rPr lang="en-US" sz="3200" b="1" i="1" dirty="0" smtClean="0"/>
              <a:t>Ex: The fact that the team with the best defense has won the </a:t>
            </a:r>
            <a:r>
              <a:rPr lang="en-US" sz="3200" b="1" i="1" dirty="0" err="1" smtClean="0"/>
              <a:t>Superbowl</a:t>
            </a:r>
            <a:r>
              <a:rPr lang="en-US" sz="3200" b="1" i="1" dirty="0" smtClean="0"/>
              <a:t>  for the last five years, was his backing for stating that the team with the best defense would win the </a:t>
            </a:r>
            <a:r>
              <a:rPr lang="en-US" sz="3200" b="1" i="1" dirty="0" err="1" smtClean="0"/>
              <a:t>Superbowl</a:t>
            </a:r>
            <a:r>
              <a:rPr lang="en-US" sz="3200" b="1" i="1" dirty="0" smtClean="0"/>
              <a:t> once again.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1604614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5. Claim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anchor="t" anchorCtr="0"/>
          <a:lstStyle/>
          <a:p>
            <a:pPr marL="0" indent="0">
              <a:buNone/>
            </a:pPr>
            <a:r>
              <a:rPr lang="en-US" sz="4400" b="1" dirty="0"/>
              <a:t>The </a:t>
            </a:r>
            <a:r>
              <a:rPr lang="en-US" sz="4400" b="1" dirty="0" smtClean="0"/>
              <a:t>argument or </a:t>
            </a:r>
            <a:r>
              <a:rPr lang="en-US" sz="4400" b="1" dirty="0"/>
              <a:t>point being maintained as true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anchor="t" anchorCtr="0">
            <a:noAutofit/>
          </a:bodyPr>
          <a:lstStyle/>
          <a:p>
            <a:pPr marL="0" indent="0">
              <a:buNone/>
            </a:pPr>
            <a:r>
              <a:rPr lang="en-US" sz="4000" b="1" i="1" dirty="0" smtClean="0"/>
              <a:t>Ex: The prosecuting attorney’s argument was so unclear, the judge had to ask, “What is your claim?”</a:t>
            </a:r>
            <a:endParaRPr 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val="364974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6. Conclusion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anchor="t" anchorCtr="0">
            <a:noAutofit/>
          </a:bodyPr>
          <a:lstStyle/>
          <a:p>
            <a:pPr marL="0" indent="0">
              <a:buNone/>
            </a:pPr>
            <a:r>
              <a:rPr lang="en-US" sz="4400" b="1" dirty="0"/>
              <a:t>t</a:t>
            </a:r>
            <a:r>
              <a:rPr lang="en-US" sz="4400" b="1" dirty="0" smtClean="0"/>
              <a:t>he end decision or judgment reached </a:t>
            </a:r>
            <a:r>
              <a:rPr lang="en-US" sz="4400" b="1" dirty="0"/>
              <a:t>by </a:t>
            </a:r>
            <a:r>
              <a:rPr lang="en-US" sz="4400" b="1" dirty="0" smtClean="0"/>
              <a:t>the examination of evidence</a:t>
            </a:r>
            <a:endParaRPr lang="en-US" sz="4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en-US" sz="3600" b="1" i="1" dirty="0" smtClean="0"/>
              <a:t>Ex: After analyzing all of the evidence, their conclusion was that Arthur was a hopeless drunk.</a:t>
            </a:r>
            <a:endParaRPr lang="en-US" sz="3600" b="1" i="1" dirty="0"/>
          </a:p>
        </p:txBody>
      </p:sp>
    </p:spTree>
    <p:extLst>
      <p:ext uri="{BB962C8B-B14F-4D97-AF65-F5344CB8AC3E}">
        <p14:creationId xmlns:p14="http://schemas.microsoft.com/office/powerpoint/2010/main" val="354340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/>
              <a:t>7</a:t>
            </a:r>
            <a:r>
              <a:rPr lang="en-US" sz="5400" dirty="0" smtClean="0"/>
              <a:t>. </a:t>
            </a:r>
            <a:r>
              <a:rPr lang="en-US" sz="5400" dirty="0" smtClean="0"/>
              <a:t>Counterargument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3144" y="2222287"/>
            <a:ext cx="5351442" cy="4031556"/>
          </a:xfrm>
        </p:spPr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en-US" sz="4400" b="1" dirty="0"/>
              <a:t>a contrasting, </a:t>
            </a:r>
            <a:r>
              <a:rPr lang="en-US" sz="4400" b="1" dirty="0" smtClean="0"/>
              <a:t>op-posing</a:t>
            </a:r>
            <a:r>
              <a:rPr lang="en-US" sz="4400" b="1" dirty="0"/>
              <a:t>, or refuting </a:t>
            </a:r>
            <a:r>
              <a:rPr lang="en-US" sz="4400" b="1" dirty="0" smtClean="0"/>
              <a:t>argument to the initial argument at hand</a:t>
            </a:r>
            <a:endParaRPr lang="en-US" sz="4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anchor="t" anchorCtr="0">
            <a:noAutofit/>
          </a:bodyPr>
          <a:lstStyle/>
          <a:p>
            <a:pPr marL="0" indent="0">
              <a:buNone/>
            </a:pPr>
            <a:r>
              <a:rPr lang="en-US" sz="3200" b="1" i="1" dirty="0" smtClean="0"/>
              <a:t>Ex: Shannon and Alison were ready to offer their counterargument to Mr. McMahon about why they should be allowed to bring a 21-year-old guest to the homecoming dance.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4021880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5400" dirty="0" smtClean="0"/>
              <a:t>8</a:t>
            </a:r>
            <a:r>
              <a:rPr lang="en-US" sz="5400" dirty="0" smtClean="0"/>
              <a:t>. </a:t>
            </a:r>
            <a:r>
              <a:rPr lang="en-US" sz="5400" dirty="0" smtClean="0"/>
              <a:t>Evidence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anchor="t" anchorCtr="0">
            <a:normAutofit/>
          </a:bodyPr>
          <a:lstStyle/>
          <a:p>
            <a:pPr marL="0" indent="0">
              <a:buNone/>
            </a:pPr>
            <a:r>
              <a:rPr lang="en-US" sz="4400" b="1" dirty="0" smtClean="0"/>
              <a:t>Data or grounds to prove or disprove something</a:t>
            </a:r>
            <a:endParaRPr lang="en-US" sz="44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anchor="t" anchorCtr="0">
            <a:noAutofit/>
          </a:bodyPr>
          <a:lstStyle/>
          <a:p>
            <a:pPr marL="0" indent="0">
              <a:buNone/>
            </a:pPr>
            <a:r>
              <a:rPr lang="en-US" sz="4000" b="1" i="1" dirty="0" smtClean="0"/>
              <a:t>Ex: Although the jury believed Queenie was guilty, there was not enough evidence to prove it.</a:t>
            </a:r>
            <a:endParaRPr lang="en-US" sz="4000" b="1" i="1" dirty="0"/>
          </a:p>
        </p:txBody>
      </p:sp>
    </p:spTree>
    <p:extLst>
      <p:ext uri="{BB962C8B-B14F-4D97-AF65-F5344CB8AC3E}">
        <p14:creationId xmlns:p14="http://schemas.microsoft.com/office/powerpoint/2010/main" val="219657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TC103457503[[fn=Quotable]]</Template>
  <TotalTime>997</TotalTime>
  <Words>512</Words>
  <Application>Microsoft Office PowerPoint</Application>
  <PresentationFormat>Widescreen</PresentationFormat>
  <Paragraphs>44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Century Gothic</vt:lpstr>
      <vt:lpstr>Wingdings 2</vt:lpstr>
      <vt:lpstr>Quotable</vt:lpstr>
      <vt:lpstr>ARGUMENTATION VOCABULARY TERMS</vt:lpstr>
      <vt:lpstr>1. Analyze</vt:lpstr>
      <vt:lpstr>2. Anecdote</vt:lpstr>
      <vt:lpstr>3. Argumentation</vt:lpstr>
      <vt:lpstr>4.Backing</vt:lpstr>
      <vt:lpstr>5. Claim</vt:lpstr>
      <vt:lpstr>6. Conclusion</vt:lpstr>
      <vt:lpstr>7. Counterargument</vt:lpstr>
      <vt:lpstr>8. Evidence</vt:lpstr>
      <vt:lpstr>9. Experts</vt:lpstr>
      <vt:lpstr>10. Generalization</vt:lpstr>
      <vt:lpstr>11. Rebuttal</vt:lpstr>
      <vt:lpstr>12. Relevant</vt:lpstr>
      <vt:lpstr>13. Statistics</vt:lpstr>
      <vt:lpstr>Now find  2 examples from these notes in your argument “Undercover Parent” (Tigerbook pg. 65-67)</vt:lpstr>
    </vt:vector>
  </TitlesOfParts>
  <Company>Crestwood Local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ARGUMENTATION VOCABULARY TERMS</dc:title>
  <dc:creator>SPENCER CHRISTINE</dc:creator>
  <cp:lastModifiedBy>Lynnette Mello</cp:lastModifiedBy>
  <cp:revision>26</cp:revision>
  <dcterms:created xsi:type="dcterms:W3CDTF">2014-10-07T16:33:24Z</dcterms:created>
  <dcterms:modified xsi:type="dcterms:W3CDTF">2016-03-09T19:27:36Z</dcterms:modified>
</cp:coreProperties>
</file>